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25"/>
  </p:handoutMasterIdLst>
  <p:sldIdLst>
    <p:sldId id="257" r:id="rId2"/>
    <p:sldId id="265" r:id="rId3"/>
    <p:sldId id="285" r:id="rId4"/>
    <p:sldId id="256" r:id="rId5"/>
    <p:sldId id="287" r:id="rId6"/>
    <p:sldId id="283" r:id="rId7"/>
    <p:sldId id="278" r:id="rId8"/>
    <p:sldId id="280" r:id="rId9"/>
    <p:sldId id="282" r:id="rId10"/>
    <p:sldId id="275" r:id="rId11"/>
    <p:sldId id="266" r:id="rId12"/>
    <p:sldId id="267" r:id="rId13"/>
    <p:sldId id="268" r:id="rId14"/>
    <p:sldId id="269" r:id="rId15"/>
    <p:sldId id="270" r:id="rId16"/>
    <p:sldId id="271" r:id="rId17"/>
    <p:sldId id="272" r:id="rId18"/>
    <p:sldId id="274" r:id="rId19"/>
    <p:sldId id="264" r:id="rId20"/>
    <p:sldId id="258" r:id="rId21"/>
    <p:sldId id="262" r:id="rId22"/>
    <p:sldId id="263" r:id="rId23"/>
    <p:sldId id="260"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94707" autoAdjust="0"/>
  </p:normalViewPr>
  <p:slideViewPr>
    <p:cSldViewPr>
      <p:cViewPr varScale="1">
        <p:scale>
          <a:sx n="88" d="100"/>
          <a:sy n="88" d="100"/>
        </p:scale>
        <p:origin x="-106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F65DA10F-E093-43F4-BCE5-4CE37F2973E6}" type="datetimeFigureOut">
              <a:rPr lang="en-US" smtClean="0"/>
              <a:pPr/>
              <a:t>8/29/2011</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570880C-669E-417A-9807-677E6904B1A7}"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95E8C15E-30EF-4991-AA7F-FA053E821798}"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365415-83EE-4535-96D3-66F096710BAF}"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E8C15E-30EF-4991-AA7F-FA053E821798}"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E8C15E-30EF-4991-AA7F-FA053E821798}" type="datetimeFigureOut">
              <a:rPr lang="en-US" smtClean="0"/>
              <a:pPr/>
              <a:t>8/29/2011</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E8C15E-30EF-4991-AA7F-FA053E821798}"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5E8C15E-30EF-4991-AA7F-FA053E821798}" type="datetimeFigureOut">
              <a:rPr lang="en-US" smtClean="0"/>
              <a:pPr/>
              <a:t>8/29/2011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E365415-83EE-4535-96D3-66F096710BA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5E8C15E-30EF-4991-AA7F-FA053E821798}" type="datetimeFigureOut">
              <a:rPr lang="en-US" smtClean="0"/>
              <a:pPr/>
              <a:t>8/29/2011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5E8C15E-30EF-4991-AA7F-FA053E821798}" type="datetimeFigureOut">
              <a:rPr lang="en-US" smtClean="0"/>
              <a:pPr/>
              <a:t>8/29/2011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5E8C15E-30EF-4991-AA7F-FA053E821798}" type="datetimeFigureOut">
              <a:rPr lang="en-US" smtClean="0"/>
              <a:pPr/>
              <a:t>8/29/2011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E8C15E-30EF-4991-AA7F-FA053E821798}" type="datetimeFigureOut">
              <a:rPr lang="en-US" smtClean="0"/>
              <a:pPr/>
              <a:t>8/29/2011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E365415-83EE-4535-96D3-66F096710BA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95E8C15E-30EF-4991-AA7F-FA053E821798}" type="datetimeFigureOut">
              <a:rPr lang="en-US" smtClean="0"/>
              <a:pPr/>
              <a:t>8/29/2011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E365415-83EE-4535-96D3-66F096710BAF}"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95E8C15E-30EF-4991-AA7F-FA053E821798}" type="datetimeFigureOut">
              <a:rPr lang="en-US" smtClean="0"/>
              <a:pPr/>
              <a:t>8/29/2011</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CE365415-83EE-4535-96D3-66F096710BAF}"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95E8C15E-30EF-4991-AA7F-FA053E821798}" type="datetimeFigureOut">
              <a:rPr lang="en-US" smtClean="0"/>
              <a:pPr/>
              <a:t>8/29/2011</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CE365415-83EE-4535-96D3-66F096710BA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wikispaces.com/site/signin?goto=http://www.wikispaces.com/"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youtu.be/nkK1bT8ls0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685800"/>
            <a:ext cx="8991600" cy="3886199"/>
          </a:xfrm>
        </p:spPr>
        <p:txBody>
          <a:bodyPr>
            <a:normAutofit/>
          </a:bodyPr>
          <a:lstStyle/>
          <a:p>
            <a:r>
              <a:rPr lang="en-US" dirty="0" smtClean="0"/>
              <a:t>RESPONSE TO INTERVENTION</a:t>
            </a:r>
            <a:br>
              <a:rPr lang="en-US" dirty="0" smtClean="0"/>
            </a:br>
            <a:r>
              <a:rPr lang="en-US" dirty="0" smtClean="0"/>
              <a:t/>
            </a:r>
            <a:br>
              <a:rPr lang="en-US" dirty="0" smtClean="0"/>
            </a:br>
            <a:r>
              <a:rPr lang="en-US" dirty="0" smtClean="0"/>
              <a:t>CO-TEACHING </a:t>
            </a:r>
            <a:br>
              <a:rPr lang="en-US" dirty="0" smtClean="0"/>
            </a:br>
            <a:r>
              <a:rPr lang="en-US" dirty="0" smtClean="0"/>
              <a:t/>
            </a:r>
            <a:br>
              <a:rPr lang="en-US" dirty="0" smtClean="0"/>
            </a:br>
            <a:r>
              <a:rPr lang="en-US" dirty="0" smtClean="0"/>
              <a:t>CHALLENGE BASED LEARNING</a:t>
            </a:r>
            <a:endParaRPr lang="en-US" dirty="0"/>
          </a:p>
        </p:txBody>
      </p:sp>
      <p:sp>
        <p:nvSpPr>
          <p:cNvPr id="3" name="Subtitle 2"/>
          <p:cNvSpPr>
            <a:spLocks noGrp="1"/>
          </p:cNvSpPr>
          <p:nvPr>
            <p:ph type="subTitle" idx="1"/>
          </p:nvPr>
        </p:nvSpPr>
        <p:spPr>
          <a:xfrm>
            <a:off x="1371600" y="4648200"/>
            <a:ext cx="6400800" cy="2057400"/>
          </a:xfrm>
        </p:spPr>
        <p:txBody>
          <a:bodyPr>
            <a:normAutofit/>
          </a:bodyPr>
          <a:lstStyle/>
          <a:p>
            <a:r>
              <a:rPr lang="en-US" dirty="0" smtClean="0"/>
              <a:t>Presenters:</a:t>
            </a:r>
          </a:p>
          <a:p>
            <a:r>
              <a:rPr lang="en-US" dirty="0" smtClean="0"/>
              <a:t>Tracey I. </a:t>
            </a:r>
            <a:r>
              <a:rPr lang="en-US" dirty="0" err="1" smtClean="0"/>
              <a:t>Maccia</a:t>
            </a:r>
            <a:r>
              <a:rPr lang="en-US" dirty="0" smtClean="0"/>
              <a:t>, Director of Special Education</a:t>
            </a:r>
          </a:p>
          <a:p>
            <a:r>
              <a:rPr lang="en-US" dirty="0" smtClean="0"/>
              <a:t>Dr. Pam Lowry, Consultant with NJCIE</a:t>
            </a:r>
          </a:p>
          <a:p>
            <a:r>
              <a:rPr lang="en-US" dirty="0" smtClean="0"/>
              <a:t>Jennifer </a:t>
            </a:r>
            <a:r>
              <a:rPr lang="en-US" dirty="0" err="1" smtClean="0"/>
              <a:t>Beine</a:t>
            </a:r>
            <a:r>
              <a:rPr lang="en-US" dirty="0" smtClean="0"/>
              <a:t>, Consultant with November Learning</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RESPONSIBILITY</a:t>
            </a:r>
            <a:endParaRPr lang="en-US" dirty="0"/>
          </a:p>
        </p:txBody>
      </p:sp>
      <p:sp>
        <p:nvSpPr>
          <p:cNvPr id="3" name="Content Placeholder 2"/>
          <p:cNvSpPr>
            <a:spLocks noGrp="1"/>
          </p:cNvSpPr>
          <p:nvPr>
            <p:ph idx="1"/>
          </p:nvPr>
        </p:nvSpPr>
        <p:spPr/>
        <p:txBody>
          <a:bodyPr>
            <a:normAutofit lnSpcReduction="10000"/>
          </a:bodyPr>
          <a:lstStyle/>
          <a:p>
            <a:r>
              <a:rPr lang="en-US" dirty="0" smtClean="0"/>
              <a:t>DISTRICTS SUCCESSFUL IN RAISING STUDENT ACHIEVEMENT HAVE ESTABLISHED A CULTURE OF SHARED RESPONSIBILITY.</a:t>
            </a:r>
          </a:p>
          <a:p>
            <a:r>
              <a:rPr lang="en-US" dirty="0" smtClean="0"/>
              <a:t>HIGH EXPECTATIONS ARE LINKED CLOSELY TO STUDENT ACHIEVEMENT.</a:t>
            </a:r>
          </a:p>
          <a:p>
            <a:r>
              <a:rPr lang="en-US" dirty="0" smtClean="0"/>
              <a:t>DISTRICTS WITH WELL ORGANIZED INTERVENTION SYSTEMS TEND TO ACHIEVE HIGHER SUCCESS FOR ALL STUDENTS.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collaboration?</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“It is an interactive process that enables teachers with diverse expertise to focus on providing quality services to students with a range of academic and social needs, including students with disabilities who are in the general education classroom.” </a:t>
            </a:r>
          </a:p>
          <a:p>
            <a:endParaRPr lang="en-US" dirty="0" smtClean="0"/>
          </a:p>
          <a:p>
            <a:pPr>
              <a:buNone/>
            </a:pPr>
            <a:r>
              <a:rPr lang="en-US" sz="2000" dirty="0" smtClean="0"/>
              <a:t>(Idol, </a:t>
            </a:r>
            <a:r>
              <a:rPr lang="en-US" sz="2000" dirty="0" err="1" smtClean="0"/>
              <a:t>Nevin</a:t>
            </a:r>
            <a:r>
              <a:rPr lang="en-US" sz="2000" dirty="0" smtClean="0"/>
              <a:t>, &amp; </a:t>
            </a:r>
            <a:r>
              <a:rPr lang="en-US" sz="2000" dirty="0" err="1" smtClean="0"/>
              <a:t>Paolucci</a:t>
            </a:r>
            <a:r>
              <a:rPr lang="en-US" sz="2000" dirty="0" smtClean="0"/>
              <a:t>-Whitcomb, 2000;West &amp; Idol, 1990) </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collaborate?</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Many students who are struggling with learning to read and compute receive reading/math-related instruction from more than one teacher: a core reading/math teacher, special education teacher, speech therapist, Title I teacher, etc.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collaborate? (cont.)</a:t>
            </a:r>
            <a:endParaRPr lang="en-US" dirty="0"/>
          </a:p>
        </p:txBody>
      </p:sp>
      <p:sp>
        <p:nvSpPr>
          <p:cNvPr id="3" name="Content Placeholder 2"/>
          <p:cNvSpPr>
            <a:spLocks noGrp="1"/>
          </p:cNvSpPr>
          <p:nvPr>
            <p:ph idx="1"/>
          </p:nvPr>
        </p:nvSpPr>
        <p:spPr/>
        <p:txBody>
          <a:bodyPr/>
          <a:lstStyle/>
          <a:p>
            <a:pPr>
              <a:buNone/>
            </a:pPr>
            <a:endParaRPr lang="en-US" dirty="0" smtClean="0"/>
          </a:p>
          <a:p>
            <a:r>
              <a:rPr lang="en-US" dirty="0" smtClean="0"/>
              <a:t>Struggling students are the least able to “put together” the different approaches to instruction provided by several teachers </a:t>
            </a:r>
          </a:p>
          <a:p>
            <a:r>
              <a:rPr lang="en-US" dirty="0" smtClean="0"/>
              <a:t>These students benefit from instruction provided by teachers who are collaborating and “on the same page” </a:t>
            </a: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50976"/>
          </a:xfrm>
        </p:spPr>
        <p:txBody>
          <a:bodyPr>
            <a:normAutofit fontScale="90000"/>
          </a:bodyPr>
          <a:lstStyle/>
          <a:p>
            <a:r>
              <a:rPr lang="en-US" sz="3100" dirty="0" smtClean="0"/>
              <a:t>How does legislation support collaboration in reading/math instruction? </a:t>
            </a:r>
            <a:r>
              <a:rPr lang="en-US" dirty="0" smtClean="0"/>
              <a:t/>
            </a:r>
            <a:br>
              <a:rPr lang="en-US" dirty="0" smtClean="0"/>
            </a:br>
            <a:endParaRPr lang="en-US" dirty="0"/>
          </a:p>
        </p:txBody>
      </p:sp>
      <p:sp>
        <p:nvSpPr>
          <p:cNvPr id="3" name="Content Placeholder 2"/>
          <p:cNvSpPr>
            <a:spLocks noGrp="1"/>
          </p:cNvSpPr>
          <p:nvPr>
            <p:ph idx="1"/>
          </p:nvPr>
        </p:nvSpPr>
        <p:spPr/>
        <p:txBody>
          <a:bodyPr>
            <a:normAutofit lnSpcReduction="10000"/>
          </a:bodyPr>
          <a:lstStyle/>
          <a:p>
            <a:pPr>
              <a:buNone/>
            </a:pPr>
            <a:r>
              <a:rPr lang="en-US" b="1" dirty="0" smtClean="0"/>
              <a:t>No Child Left Behind Act (NCLB) of 2001 </a:t>
            </a:r>
          </a:p>
          <a:p>
            <a:r>
              <a:rPr lang="en-US" dirty="0" smtClean="0"/>
              <a:t>NCLB directs federal efforts in K–12 education toward closing the achievement gap between disadvantaged and minority students and their peers </a:t>
            </a:r>
          </a:p>
          <a:p>
            <a:r>
              <a:rPr lang="en-US" dirty="0" smtClean="0"/>
              <a:t>The goal of NCLB is to ensure that every student can read at or above grade level by the end of third grade and continue reading at or above grade level throughout his or her schooling.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27176"/>
          </a:xfrm>
        </p:spPr>
        <p:txBody>
          <a:bodyPr>
            <a:normAutofit fontScale="90000"/>
          </a:bodyPr>
          <a:lstStyle/>
          <a:p>
            <a:r>
              <a:rPr lang="en-US" sz="3100" dirty="0" smtClean="0"/>
              <a:t>How does legislation support collaboration </a:t>
            </a:r>
            <a:br>
              <a:rPr lang="en-US" sz="3100" dirty="0" smtClean="0"/>
            </a:br>
            <a:r>
              <a:rPr lang="en-US" sz="3100" dirty="0" smtClean="0"/>
              <a:t>in reading instruction? (cont.) </a:t>
            </a:r>
            <a:r>
              <a:rPr lang="en-US" dirty="0" smtClean="0"/>
              <a:t/>
            </a:r>
            <a:br>
              <a:rPr lang="en-US" dirty="0" smtClean="0"/>
            </a:br>
            <a:endParaRPr lang="en-US" dirty="0"/>
          </a:p>
        </p:txBody>
      </p:sp>
      <p:sp>
        <p:nvSpPr>
          <p:cNvPr id="3" name="Content Placeholder 2"/>
          <p:cNvSpPr>
            <a:spLocks noGrp="1"/>
          </p:cNvSpPr>
          <p:nvPr>
            <p:ph idx="1"/>
          </p:nvPr>
        </p:nvSpPr>
        <p:spPr/>
        <p:txBody>
          <a:bodyPr>
            <a:normAutofit fontScale="92500" lnSpcReduction="10000"/>
          </a:bodyPr>
          <a:lstStyle/>
          <a:p>
            <a:pPr>
              <a:buNone/>
            </a:pPr>
            <a:r>
              <a:rPr lang="en-US" b="1" dirty="0" smtClean="0"/>
              <a:t>Individuals with Disabilities Education Improvement Act (IDEA) 2004 </a:t>
            </a:r>
          </a:p>
          <a:p>
            <a:r>
              <a:rPr lang="en-US" dirty="0" smtClean="0"/>
              <a:t>Addresses the provision of a free and appropriate public education to individuals 3-21 who have disabilities </a:t>
            </a:r>
          </a:p>
          <a:p>
            <a:r>
              <a:rPr lang="en-US" dirty="0" smtClean="0"/>
              <a:t>Focuses on providing Early Intervening Services (EIS) to at-risk students to promote the prevention of learning difficulties </a:t>
            </a:r>
          </a:p>
          <a:p>
            <a:r>
              <a:rPr lang="en-US" dirty="0" smtClean="0"/>
              <a:t>Provides all students with scientifically based literacy instruction </a:t>
            </a:r>
          </a:p>
          <a:p>
            <a:pPr>
              <a:buNone/>
            </a:pPr>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IDEIA</a:t>
            </a:r>
            <a:endParaRPr lang="en-US" dirty="0"/>
          </a:p>
        </p:txBody>
      </p:sp>
      <p:sp>
        <p:nvSpPr>
          <p:cNvPr id="3" name="Content Placeholder 2"/>
          <p:cNvSpPr>
            <a:spLocks noGrp="1"/>
          </p:cNvSpPr>
          <p:nvPr>
            <p:ph idx="1"/>
          </p:nvPr>
        </p:nvSpPr>
        <p:spPr/>
        <p:txBody>
          <a:bodyPr>
            <a:normAutofit fontScale="85000" lnSpcReduction="10000"/>
          </a:bodyPr>
          <a:lstStyle/>
          <a:p>
            <a:pPr>
              <a:buNone/>
            </a:pPr>
            <a:endParaRPr lang="en-US" dirty="0" smtClean="0"/>
          </a:p>
          <a:p>
            <a:r>
              <a:rPr lang="en-US" dirty="0" smtClean="0"/>
              <a:t>For students who have a specific learning disability (SLD) in reading/meth, IDEIA requires that educators: </a:t>
            </a:r>
          </a:p>
          <a:p>
            <a:r>
              <a:rPr lang="en-US" dirty="0" smtClean="0"/>
              <a:t>Use assessment data to design an individualized education program (IEP) that closes the student’s performance gap through reading intervention </a:t>
            </a:r>
          </a:p>
          <a:p>
            <a:r>
              <a:rPr lang="en-US" dirty="0" smtClean="0"/>
              <a:t>Deliver scientifically based literacy and math instruction in reading/math interventions </a:t>
            </a:r>
          </a:p>
          <a:p>
            <a:r>
              <a:rPr lang="en-US" dirty="0" smtClean="0"/>
              <a:t>IDEA requires professional development and administrative support frameworks that address intervention </a:t>
            </a:r>
          </a:p>
          <a:p>
            <a:pPr>
              <a:buNone/>
            </a:pPr>
            <a:endParaRPr lang="en-US"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Summarize…</a:t>
            </a:r>
            <a:endParaRPr lang="en-US" dirty="0"/>
          </a:p>
        </p:txBody>
      </p:sp>
      <p:sp>
        <p:nvSpPr>
          <p:cNvPr id="3" name="Content Placeholder 2"/>
          <p:cNvSpPr>
            <a:spLocks noGrp="1"/>
          </p:cNvSpPr>
          <p:nvPr>
            <p:ph idx="1"/>
          </p:nvPr>
        </p:nvSpPr>
        <p:spPr/>
        <p:txBody>
          <a:bodyPr/>
          <a:lstStyle/>
          <a:p>
            <a:pPr>
              <a:buNone/>
            </a:pPr>
            <a:endParaRPr lang="en-US" dirty="0" smtClean="0"/>
          </a:p>
          <a:p>
            <a:pPr>
              <a:buNone/>
            </a:pPr>
            <a:r>
              <a:rPr lang="en-US" sz="3600" b="1" dirty="0" smtClean="0"/>
              <a:t>NCLB and IDEA 2004 both: </a:t>
            </a:r>
          </a:p>
          <a:p>
            <a:r>
              <a:rPr lang="en-US" sz="3600" dirty="0" smtClean="0"/>
              <a:t>Focus on prevention </a:t>
            </a:r>
          </a:p>
          <a:p>
            <a:r>
              <a:rPr lang="en-US" sz="3600" dirty="0" smtClean="0"/>
              <a:t>Fund intervention for at-risk students </a:t>
            </a:r>
          </a:p>
          <a:p>
            <a:r>
              <a:rPr lang="en-US" sz="3600" dirty="0" smtClean="0"/>
              <a:t>Use assessment to drive instruction </a:t>
            </a:r>
          </a:p>
          <a:p>
            <a:r>
              <a:rPr lang="en-US" sz="3600" dirty="0" smtClean="0"/>
              <a:t>Provide instruction for all K–12 students, including special education </a:t>
            </a:r>
          </a:p>
          <a:p>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50976"/>
          </a:xfrm>
        </p:spPr>
        <p:txBody>
          <a:bodyPr>
            <a:normAutofit fontScale="90000"/>
          </a:bodyPr>
          <a:lstStyle/>
          <a:p>
            <a:r>
              <a:rPr lang="en-US" sz="3100" dirty="0" smtClean="0"/>
              <a:t>How can we efficiently communicate student response to intervention? </a:t>
            </a:r>
            <a:r>
              <a:rPr lang="en-US" dirty="0" smtClean="0"/>
              <a:t/>
            </a:r>
            <a:br>
              <a:rPr lang="en-US" dirty="0" smtClean="0"/>
            </a:br>
            <a:endParaRPr lang="en-US" dirty="0"/>
          </a:p>
        </p:txBody>
      </p:sp>
      <p:sp>
        <p:nvSpPr>
          <p:cNvPr id="3" name="Content Placeholder 2"/>
          <p:cNvSpPr>
            <a:spLocks noGrp="1"/>
          </p:cNvSpPr>
          <p:nvPr>
            <p:ph idx="1"/>
          </p:nvPr>
        </p:nvSpPr>
        <p:spPr>
          <a:xfrm>
            <a:off x="457200" y="2209800"/>
            <a:ext cx="8229600" cy="4191000"/>
          </a:xfrm>
        </p:spPr>
        <p:txBody>
          <a:bodyPr/>
          <a:lstStyle/>
          <a:p>
            <a:r>
              <a:rPr lang="en-US" dirty="0" smtClean="0"/>
              <a:t>Ensure that student’s understand the importance of data for their academic and behavioral growth.</a:t>
            </a:r>
          </a:p>
          <a:p>
            <a:r>
              <a:rPr lang="en-US" dirty="0" smtClean="0"/>
              <a:t>Meet to review student progress with the student and problem solving teams</a:t>
            </a:r>
          </a:p>
          <a:p>
            <a:r>
              <a:rPr lang="en-US" dirty="0" smtClean="0"/>
              <a:t>Use a tool to document student response to intervention to inform instructional providers </a:t>
            </a:r>
          </a:p>
          <a:p>
            <a:pPr>
              <a:buNone/>
            </a:pPr>
            <a:endParaRPr lang="en-US" dirty="0" smtClean="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ESSENTIAL COMPONENTS OF RTI</a:t>
            </a:r>
            <a:endParaRPr lang="en-US" dirty="0"/>
          </a:p>
        </p:txBody>
      </p:sp>
      <p:sp>
        <p:nvSpPr>
          <p:cNvPr id="3" name="Content Placeholder 2"/>
          <p:cNvSpPr>
            <a:spLocks noGrp="1"/>
          </p:cNvSpPr>
          <p:nvPr>
            <p:ph idx="1"/>
          </p:nvPr>
        </p:nvSpPr>
        <p:spPr/>
        <p:txBody>
          <a:bodyPr>
            <a:normAutofit/>
          </a:bodyPr>
          <a:lstStyle/>
          <a:p>
            <a:r>
              <a:rPr lang="en-US" sz="4000" dirty="0" smtClean="0"/>
              <a:t>TIER 1-CORE INSTRUCTION</a:t>
            </a:r>
          </a:p>
          <a:p>
            <a:r>
              <a:rPr lang="en-US" sz="4000" dirty="0" smtClean="0"/>
              <a:t>UNIVERSAL SCREENING</a:t>
            </a:r>
          </a:p>
          <a:p>
            <a:r>
              <a:rPr lang="en-US" sz="4000" dirty="0" smtClean="0"/>
              <a:t>ON-GOING PROGRESS MONITORING</a:t>
            </a:r>
          </a:p>
          <a:p>
            <a:r>
              <a:rPr lang="en-US" sz="4000" dirty="0" smtClean="0"/>
              <a:t>TIER 2-TIERED INTERVENTIONS</a:t>
            </a:r>
          </a:p>
          <a:p>
            <a:r>
              <a:rPr lang="en-US" sz="4000" dirty="0" smtClean="0"/>
              <a:t>DATA-BASED DECISION MAKING</a:t>
            </a:r>
            <a:endParaRPr lang="en-US" sz="4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OBJECTIVES</a:t>
            </a:r>
            <a:endParaRPr lang="en-US" dirty="0"/>
          </a:p>
        </p:txBody>
      </p:sp>
      <p:sp>
        <p:nvSpPr>
          <p:cNvPr id="3" name="Content Placeholder 2"/>
          <p:cNvSpPr>
            <a:spLocks noGrp="1"/>
          </p:cNvSpPr>
          <p:nvPr>
            <p:ph idx="1"/>
          </p:nvPr>
        </p:nvSpPr>
        <p:spPr/>
        <p:txBody>
          <a:bodyPr>
            <a:normAutofit fontScale="92500" lnSpcReduction="20000"/>
          </a:bodyPr>
          <a:lstStyle/>
          <a:p>
            <a:pPr>
              <a:buNone/>
            </a:pPr>
            <a:endParaRPr lang="en-US" dirty="0" smtClean="0"/>
          </a:p>
          <a:p>
            <a:r>
              <a:rPr lang="en-US" dirty="0" smtClean="0"/>
              <a:t>To identify legislation related to general education and special education supporting the need for collaboration, including response to intervention (</a:t>
            </a:r>
            <a:r>
              <a:rPr lang="en-US" dirty="0" err="1" smtClean="0"/>
              <a:t>RtI</a:t>
            </a:r>
            <a:r>
              <a:rPr lang="en-US" dirty="0" smtClean="0"/>
              <a:t>) </a:t>
            </a:r>
          </a:p>
          <a:p>
            <a:r>
              <a:rPr lang="en-US" dirty="0" smtClean="0"/>
              <a:t>To provide a rationale for collaboration in instruction (Co-teaching and problem based teams)</a:t>
            </a:r>
          </a:p>
          <a:p>
            <a:r>
              <a:rPr lang="en-US" dirty="0" smtClean="0"/>
              <a:t>To discuss a tool that can promote instructional connections between general education, special education, and other programs (Challenge based Learning and PBT)</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TEACHING WITHIN THE RTI FRAME</a:t>
            </a:r>
            <a:endParaRPr lang="en-US" dirty="0"/>
          </a:p>
        </p:txBody>
      </p:sp>
      <p:sp>
        <p:nvSpPr>
          <p:cNvPr id="3" name="Content Placeholder 2"/>
          <p:cNvSpPr>
            <a:spLocks noGrp="1"/>
          </p:cNvSpPr>
          <p:nvPr>
            <p:ph idx="1"/>
          </p:nvPr>
        </p:nvSpPr>
        <p:spPr>
          <a:xfrm>
            <a:off x="457200" y="1447800"/>
            <a:ext cx="8229600" cy="4678363"/>
          </a:xfrm>
        </p:spPr>
        <p:txBody>
          <a:bodyPr>
            <a:normAutofit lnSpcReduction="10000"/>
          </a:bodyPr>
          <a:lstStyle/>
          <a:p>
            <a:r>
              <a:rPr lang="en-US" sz="4000" dirty="0" smtClean="0"/>
              <a:t>Tier 1 instruction-whole group instruction (20-25 minutes). Ongoing formative assessment used to monitor student progress. </a:t>
            </a:r>
          </a:p>
          <a:p>
            <a:r>
              <a:rPr lang="en-US" sz="4000" dirty="0" smtClean="0"/>
              <a:t>Tier 2 and Tier 3 interventions-small group instruction. </a:t>
            </a:r>
          </a:p>
          <a:p>
            <a:r>
              <a:rPr lang="en-US" sz="4000" dirty="0" smtClean="0"/>
              <a:t>Challenge Based Learning for students who master content.</a:t>
            </a:r>
            <a:endParaRPr lang="en-US" sz="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Goals</a:t>
            </a:r>
            <a:endParaRPr lang="en-US" dirty="0"/>
          </a:p>
        </p:txBody>
      </p:sp>
      <p:sp>
        <p:nvSpPr>
          <p:cNvPr id="5" name="Content Placeholder 4"/>
          <p:cNvSpPr>
            <a:spLocks noGrp="1"/>
          </p:cNvSpPr>
          <p:nvPr>
            <p:ph idx="1"/>
          </p:nvPr>
        </p:nvSpPr>
        <p:spPr/>
        <p:txBody>
          <a:bodyPr>
            <a:normAutofit/>
          </a:bodyPr>
          <a:lstStyle/>
          <a:p>
            <a:r>
              <a:rPr lang="en-US" sz="3600" dirty="0" smtClean="0"/>
              <a:t>To improve student achievement</a:t>
            </a:r>
          </a:p>
          <a:p>
            <a:r>
              <a:rPr lang="en-US" sz="3600" dirty="0" smtClean="0"/>
              <a:t>Targeted strategies based on data</a:t>
            </a:r>
          </a:p>
          <a:p>
            <a:r>
              <a:rPr lang="en-US" sz="3600" dirty="0" smtClean="0"/>
              <a:t>Reducing D’s AND F’s or O’S</a:t>
            </a:r>
          </a:p>
          <a:p>
            <a:r>
              <a:rPr lang="en-US" sz="3600" dirty="0" smtClean="0"/>
              <a:t>Positive Behavior Interventions and Supports</a:t>
            </a:r>
          </a:p>
          <a:p>
            <a:r>
              <a:rPr lang="en-US" sz="3600" dirty="0" smtClean="0"/>
              <a:t>Two year commitment through on-going professional development.</a:t>
            </a:r>
            <a:endParaRPr lang="en-US" sz="3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 SOVLING APPROACH</a:t>
            </a:r>
            <a:endParaRPr lang="en-US" dirty="0"/>
          </a:p>
        </p:txBody>
      </p:sp>
      <p:sp>
        <p:nvSpPr>
          <p:cNvPr id="3" name="Content Placeholder 2"/>
          <p:cNvSpPr>
            <a:spLocks noGrp="1"/>
          </p:cNvSpPr>
          <p:nvPr>
            <p:ph idx="1"/>
          </p:nvPr>
        </p:nvSpPr>
        <p:spPr/>
        <p:txBody>
          <a:bodyPr/>
          <a:lstStyle/>
          <a:p>
            <a:r>
              <a:rPr lang="en-US" dirty="0" smtClean="0"/>
              <a:t>STUDENT-CENTERED PROBLEM SOVLING APPROACH.</a:t>
            </a:r>
          </a:p>
          <a:p>
            <a:r>
              <a:rPr lang="en-US" dirty="0" smtClean="0"/>
              <a:t>STUDENTS TAKE AN ACTIVE ROLE IN DATA TRACKING.</a:t>
            </a:r>
          </a:p>
          <a:p>
            <a:r>
              <a:rPr lang="en-US" dirty="0" smtClean="0"/>
              <a:t>USE OF MULTIPLE MEASURES WHEN TRACKING DATA.</a:t>
            </a:r>
          </a:p>
          <a:p>
            <a:r>
              <a:rPr lang="en-US" dirty="0" smtClean="0"/>
              <a:t>PROBLEM SOLVING TEAMS AT EACH BUILDING.</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057400"/>
            <a:ext cx="7772400" cy="3711575"/>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t>
            </a:r>
            <a:r>
              <a:rPr lang="en-US" dirty="0" smtClean="0">
                <a:hlinkClick r:id="rId2"/>
              </a:rPr>
              <a:t>http://www.wikispaces.com/site/signin?goto=http%3A%2F%2Fwww.wikispaces.com%2F</a:t>
            </a:r>
            <a:endParaRPr lang="en-US" sz="3600" dirty="0"/>
          </a:p>
        </p:txBody>
      </p:sp>
      <p:sp>
        <p:nvSpPr>
          <p:cNvPr id="3" name="Text Placeholder 2"/>
          <p:cNvSpPr>
            <a:spLocks noGrp="1"/>
          </p:cNvSpPr>
          <p:nvPr>
            <p:ph type="body" idx="1"/>
          </p:nvPr>
        </p:nvSpPr>
        <p:spPr>
          <a:xfrm>
            <a:off x="722313" y="1371600"/>
            <a:ext cx="7772400" cy="762000"/>
          </a:xfrm>
        </p:spPr>
        <p:txBody>
          <a:bodyPr/>
          <a:lstStyle/>
          <a:p>
            <a:endParaRPr lang="en-US" dirty="0" smtClean="0"/>
          </a:p>
          <a:p>
            <a:endParaRPr lang="en-US" dirty="0" smtClean="0"/>
          </a:p>
        </p:txBody>
      </p:sp>
      <p:sp>
        <p:nvSpPr>
          <p:cNvPr id="4" name="TextBox 3"/>
          <p:cNvSpPr txBox="1"/>
          <p:nvPr/>
        </p:nvSpPr>
        <p:spPr>
          <a:xfrm>
            <a:off x="1219200" y="609600"/>
            <a:ext cx="5562600" cy="461665"/>
          </a:xfrm>
          <a:prstGeom prst="rect">
            <a:avLst/>
          </a:prstGeom>
          <a:noFill/>
        </p:spPr>
        <p:txBody>
          <a:bodyPr wrap="square" rtlCol="0">
            <a:spAutoFit/>
          </a:bodyPr>
          <a:lstStyle/>
          <a:p>
            <a:r>
              <a:rPr lang="en-US" sz="2400" dirty="0" smtClean="0"/>
              <a:t>Chapter 5-Video</a:t>
            </a:r>
            <a:endParaRPr lang="en-US"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RTI?</a:t>
            </a:r>
            <a:endParaRPr lang="en-US" dirty="0"/>
          </a:p>
        </p:txBody>
      </p:sp>
      <p:sp>
        <p:nvSpPr>
          <p:cNvPr id="3" name="Content Placeholder 2"/>
          <p:cNvSpPr>
            <a:spLocks noGrp="1"/>
          </p:cNvSpPr>
          <p:nvPr>
            <p:ph idx="1"/>
          </p:nvPr>
        </p:nvSpPr>
        <p:spPr/>
        <p:txBody>
          <a:bodyPr>
            <a:normAutofit/>
          </a:bodyPr>
          <a:lstStyle/>
          <a:p>
            <a:r>
              <a:rPr lang="en-US" dirty="0" smtClean="0"/>
              <a:t>A multi-tiered approach to providing</a:t>
            </a:r>
          </a:p>
          <a:p>
            <a:pPr>
              <a:buNone/>
            </a:pPr>
            <a:r>
              <a:rPr lang="en-US" dirty="0" smtClean="0"/>
              <a:t>   academic and behavioral support to struggling learners</a:t>
            </a:r>
          </a:p>
          <a:p>
            <a:r>
              <a:rPr lang="en-US" dirty="0" smtClean="0"/>
              <a:t>Ensures that all children have access to high</a:t>
            </a:r>
          </a:p>
          <a:p>
            <a:pPr>
              <a:buNone/>
            </a:pPr>
            <a:r>
              <a:rPr lang="en-US" dirty="0" smtClean="0"/>
              <a:t>    quality instruction</a:t>
            </a:r>
          </a:p>
          <a:p>
            <a:r>
              <a:rPr lang="en-US" dirty="0" smtClean="0"/>
              <a:t>Identifies, supports, and serves struggling</a:t>
            </a:r>
          </a:p>
          <a:p>
            <a:pPr>
              <a:buNone/>
            </a:pPr>
            <a:r>
              <a:rPr lang="en-US" dirty="0" smtClean="0"/>
              <a:t>    learners early and effectively</a:t>
            </a:r>
          </a:p>
          <a:p>
            <a:r>
              <a:rPr lang="en-US" dirty="0" smtClean="0"/>
              <a:t>Uses learning rate over time and level of</a:t>
            </a:r>
          </a:p>
          <a:p>
            <a:pPr>
              <a:buNone/>
            </a:pPr>
            <a:r>
              <a:rPr lang="en-US" dirty="0" smtClean="0"/>
              <a:t>    performance to make educational decisions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hlinkClick r:id="rId2"/>
              </a:rPr>
              <a:t>Tiers of Instruction</a:t>
            </a:r>
            <a:endParaRPr lang="en-US"/>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8274" name="Rectangle 2"/>
          <p:cNvSpPr>
            <a:spLocks noGrp="1" noChangeArrowheads="1"/>
          </p:cNvSpPr>
          <p:nvPr>
            <p:ph type="title"/>
          </p:nvPr>
        </p:nvSpPr>
        <p:spPr/>
        <p:txBody>
          <a:bodyPr/>
          <a:lstStyle/>
          <a:p>
            <a:r>
              <a:rPr lang="en-US" sz="4000"/>
              <a:t>It’s not just about identification…</a:t>
            </a:r>
          </a:p>
        </p:txBody>
      </p:sp>
      <p:sp>
        <p:nvSpPr>
          <p:cNvPr id="438275" name="Rectangle 3"/>
          <p:cNvSpPr>
            <a:spLocks noGrp="1" noChangeArrowheads="1"/>
          </p:cNvSpPr>
          <p:nvPr>
            <p:ph type="body" idx="1"/>
          </p:nvPr>
        </p:nvSpPr>
        <p:spPr/>
        <p:txBody>
          <a:bodyPr/>
          <a:lstStyle/>
          <a:p>
            <a:pPr>
              <a:lnSpc>
                <a:spcPct val="90000"/>
              </a:lnSpc>
            </a:pPr>
            <a:r>
              <a:rPr lang="en-US"/>
              <a:t>IDEIA and NCLB are companion laws.</a:t>
            </a:r>
          </a:p>
          <a:p>
            <a:pPr>
              <a:lnSpc>
                <a:spcPct val="90000"/>
              </a:lnSpc>
            </a:pPr>
            <a:r>
              <a:rPr lang="en-US"/>
              <a:t>They are mutually referential.</a:t>
            </a:r>
          </a:p>
          <a:p>
            <a:pPr>
              <a:lnSpc>
                <a:spcPct val="90000"/>
              </a:lnSpc>
            </a:pPr>
            <a:r>
              <a:rPr lang="en-US"/>
              <a:t>Together, they envision a seamless system of supports, based on the use of scientifically based instruction, in both general and regular education.</a:t>
            </a:r>
          </a:p>
          <a:p>
            <a:pPr>
              <a:lnSpc>
                <a:spcPct val="90000"/>
              </a:lnSpc>
            </a:pPr>
            <a:r>
              <a:rPr lang="en-US"/>
              <a:t>The mission is the development of proficiency in basic skills (particularly reading) for all students.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82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82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82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382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827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Regarless</a:t>
            </a:r>
            <a:r>
              <a:rPr lang="en-US" dirty="0" smtClean="0"/>
              <a:t> of what we call it…</a:t>
            </a:r>
            <a:endParaRPr lang="en-US" dirty="0"/>
          </a:p>
        </p:txBody>
      </p:sp>
      <p:sp>
        <p:nvSpPr>
          <p:cNvPr id="3" name="Content Placeholder 2"/>
          <p:cNvSpPr>
            <a:spLocks noGrp="1"/>
          </p:cNvSpPr>
          <p:nvPr>
            <p:ph idx="1"/>
          </p:nvPr>
        </p:nvSpPr>
        <p:spPr>
          <a:xfrm>
            <a:off x="457200" y="1447801"/>
            <a:ext cx="8229600" cy="5181600"/>
          </a:xfrm>
        </p:spPr>
        <p:txBody>
          <a:bodyPr>
            <a:normAutofit/>
          </a:bodyPr>
          <a:lstStyle/>
          <a:p>
            <a:pPr>
              <a:buNone/>
            </a:pPr>
            <a:endParaRPr lang="en-US" b="1" dirty="0" smtClean="0"/>
          </a:p>
          <a:p>
            <a:r>
              <a:rPr lang="en-US" b="1" dirty="0" smtClean="0"/>
              <a:t>All students are all our responsibility</a:t>
            </a:r>
          </a:p>
          <a:p>
            <a:r>
              <a:rPr lang="en-US" sz="2800" b="1" dirty="0" smtClean="0"/>
              <a:t>All students can make progress when provided with the amount and kind of support needed</a:t>
            </a:r>
          </a:p>
          <a:p>
            <a:r>
              <a:rPr lang="en-US" b="1" dirty="0" smtClean="0"/>
              <a:t>Teaching to the middle doesn’t meet all students needs</a:t>
            </a:r>
          </a:p>
          <a:p>
            <a:r>
              <a:rPr lang="en-US" b="1" dirty="0" smtClean="0"/>
              <a:t>Resources must be used in new, different</a:t>
            </a:r>
          </a:p>
          <a:p>
            <a:pPr>
              <a:buNone/>
            </a:pPr>
            <a:r>
              <a:rPr lang="en-US" b="1" dirty="0" smtClean="0"/>
              <a:t>    and collaborative ways to ensure each student is as successful as possible</a:t>
            </a:r>
            <a:endParaRPr lang="en-US" dirty="0" smtClean="0"/>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r>
              <a:rPr lang="en-US" sz="4000"/>
              <a:t>Eliminate Practices that Manufacture Low Achievement</a:t>
            </a:r>
          </a:p>
        </p:txBody>
      </p:sp>
      <p:sp>
        <p:nvSpPr>
          <p:cNvPr id="34819" name="Rectangle 3"/>
          <p:cNvSpPr>
            <a:spLocks noGrp="1" noChangeArrowheads="1"/>
          </p:cNvSpPr>
          <p:nvPr>
            <p:ph type="body" idx="1"/>
          </p:nvPr>
        </p:nvSpPr>
        <p:spPr>
          <a:xfrm>
            <a:off x="533400" y="2057400"/>
            <a:ext cx="8229600" cy="3997325"/>
          </a:xfrm>
        </p:spPr>
        <p:txBody>
          <a:bodyPr/>
          <a:lstStyle/>
          <a:p>
            <a:pPr>
              <a:lnSpc>
                <a:spcPct val="90000"/>
              </a:lnSpc>
            </a:pPr>
            <a:r>
              <a:rPr lang="en-US" sz="2800" dirty="0"/>
              <a:t>Low Expectations</a:t>
            </a:r>
          </a:p>
          <a:p>
            <a:pPr>
              <a:lnSpc>
                <a:spcPct val="90000"/>
              </a:lnSpc>
              <a:buFont typeface="Wingdings" pitchFamily="2" charset="2"/>
              <a:buNone/>
            </a:pPr>
            <a:endParaRPr lang="en-US" sz="2800" dirty="0"/>
          </a:p>
          <a:p>
            <a:pPr>
              <a:lnSpc>
                <a:spcPct val="90000"/>
              </a:lnSpc>
            </a:pPr>
            <a:r>
              <a:rPr lang="en-US" sz="2800" dirty="0"/>
              <a:t>Blaming Families</a:t>
            </a:r>
          </a:p>
          <a:p>
            <a:pPr>
              <a:lnSpc>
                <a:spcPct val="90000"/>
              </a:lnSpc>
              <a:buFont typeface="Wingdings" pitchFamily="2" charset="2"/>
              <a:buNone/>
            </a:pPr>
            <a:endParaRPr lang="en-US" sz="2800" dirty="0"/>
          </a:p>
          <a:p>
            <a:pPr>
              <a:lnSpc>
                <a:spcPct val="90000"/>
              </a:lnSpc>
            </a:pPr>
            <a:r>
              <a:rPr lang="en-US" sz="2800" dirty="0"/>
              <a:t>Ineffective Instruction</a:t>
            </a:r>
          </a:p>
          <a:p>
            <a:pPr>
              <a:lnSpc>
                <a:spcPct val="90000"/>
              </a:lnSpc>
              <a:buFont typeface="Wingdings" pitchFamily="2" charset="2"/>
              <a:buNone/>
            </a:pPr>
            <a:endParaRPr lang="en-US" sz="2800" dirty="0"/>
          </a:p>
          <a:p>
            <a:pPr>
              <a:lnSpc>
                <a:spcPct val="90000"/>
              </a:lnSpc>
            </a:pPr>
            <a:r>
              <a:rPr lang="en-US" sz="2800" dirty="0"/>
              <a:t>Tracking / Retention / Pullouts</a:t>
            </a:r>
          </a:p>
          <a:p>
            <a:pPr>
              <a:lnSpc>
                <a:spcPct val="90000"/>
              </a:lnSpc>
              <a:buFont typeface="Wingdings" pitchFamily="2" charset="2"/>
              <a:buNone/>
            </a:pPr>
            <a:endParaRPr lang="en-US" sz="2800" dirty="0"/>
          </a:p>
          <a:p>
            <a:pPr>
              <a:lnSpc>
                <a:spcPct val="90000"/>
              </a:lnSpc>
            </a:pPr>
            <a:r>
              <a:rPr lang="en-US" sz="2800" dirty="0"/>
              <a:t>Miss-assigning Special Education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sz="4000"/>
              <a:t>Reorganize Time, Space, and Transitions</a:t>
            </a:r>
          </a:p>
        </p:txBody>
      </p:sp>
      <p:sp>
        <p:nvSpPr>
          <p:cNvPr id="35843" name="Rectangle 3"/>
          <p:cNvSpPr>
            <a:spLocks noGrp="1" noChangeArrowheads="1"/>
          </p:cNvSpPr>
          <p:nvPr>
            <p:ph type="body" idx="1"/>
          </p:nvPr>
        </p:nvSpPr>
        <p:spPr>
          <a:xfrm>
            <a:off x="457200" y="2286000"/>
            <a:ext cx="8229600" cy="4114800"/>
          </a:xfrm>
        </p:spPr>
        <p:txBody>
          <a:bodyPr/>
          <a:lstStyle/>
          <a:p>
            <a:pPr>
              <a:buFont typeface="Arial" pitchFamily="34" charset="0"/>
              <a:buChar char="•"/>
            </a:pPr>
            <a:r>
              <a:rPr lang="en-US" dirty="0"/>
              <a:t>Must </a:t>
            </a:r>
            <a:r>
              <a:rPr lang="en-US" dirty="0" smtClean="0"/>
              <a:t>increase </a:t>
            </a:r>
            <a:r>
              <a:rPr lang="en-US" dirty="0"/>
              <a:t>quality instruction time for low achieving students</a:t>
            </a:r>
          </a:p>
          <a:p>
            <a:pPr>
              <a:buFont typeface="Arial" pitchFamily="34" charset="0"/>
              <a:buChar char="•"/>
            </a:pPr>
            <a:r>
              <a:rPr lang="en-US" dirty="0"/>
              <a:t>Must provide time for collaboration</a:t>
            </a:r>
          </a:p>
          <a:p>
            <a:pPr>
              <a:buFont typeface="Arial" pitchFamily="34" charset="0"/>
              <a:buChar char="•"/>
            </a:pPr>
            <a:r>
              <a:rPr lang="en-US" dirty="0"/>
              <a:t>Must ensure successful transitions for every student</a:t>
            </a:r>
          </a:p>
          <a:p>
            <a:pPr>
              <a:buNone/>
            </a:pPr>
            <a:endParaRPr lang="en-US" dirty="0" smtClean="0"/>
          </a:p>
          <a:p>
            <a:pPr>
              <a:buNone/>
            </a:pPr>
            <a:r>
              <a:rPr lang="en-US" dirty="0" smtClean="0"/>
              <a:t>(RTI, Problem solving teams, CBL) </a:t>
            </a:r>
            <a:r>
              <a:rPr lang="en-US" dirty="0"/>
              <a:t>– FOCUS)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normAutofit fontScale="90000"/>
          </a:bodyPr>
          <a:lstStyle/>
          <a:p>
            <a:r>
              <a:rPr lang="en-US" sz="4000"/>
              <a:t>Focusing on Student and Professional Learning</a:t>
            </a:r>
          </a:p>
        </p:txBody>
      </p:sp>
      <p:sp>
        <p:nvSpPr>
          <p:cNvPr id="48131" name="Rectangle 3"/>
          <p:cNvSpPr>
            <a:spLocks noGrp="1" noChangeArrowheads="1"/>
          </p:cNvSpPr>
          <p:nvPr>
            <p:ph type="body" idx="1"/>
          </p:nvPr>
        </p:nvSpPr>
        <p:spPr/>
        <p:txBody>
          <a:bodyPr/>
          <a:lstStyle/>
          <a:p>
            <a:r>
              <a:rPr lang="en-US" dirty="0"/>
              <a:t>Teach </a:t>
            </a:r>
            <a:r>
              <a:rPr lang="en-US" dirty="0" smtClean="0"/>
              <a:t>Reading &amp; Teach Math</a:t>
            </a:r>
            <a:endParaRPr lang="en-US" dirty="0"/>
          </a:p>
          <a:p>
            <a:r>
              <a:rPr lang="en-US" dirty="0"/>
              <a:t>Re-teach/Accelerate</a:t>
            </a:r>
          </a:p>
          <a:p>
            <a:r>
              <a:rPr lang="en-US" dirty="0"/>
              <a:t>Extend Learning</a:t>
            </a:r>
          </a:p>
          <a:p>
            <a:r>
              <a:rPr lang="en-US" dirty="0"/>
              <a:t>Ensure a Personal Connection</a:t>
            </a:r>
          </a:p>
          <a:p>
            <a:endParaRPr lang="en-US" dirty="0"/>
          </a:p>
          <a:p>
            <a:pPr>
              <a:buFont typeface="Wingdings" pitchFamily="2" charset="2"/>
              <a:buNone/>
            </a:pPr>
            <a:r>
              <a:rPr lang="en-US" dirty="0"/>
              <a:t>“Basic skills are the foundation of all learning and nothing is as important as reading.”</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356</TotalTime>
  <Words>951</Words>
  <Application>Microsoft Office PowerPoint</Application>
  <PresentationFormat>On-screen Show (4:3)</PresentationFormat>
  <Paragraphs>120</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Module</vt:lpstr>
      <vt:lpstr>RESPONSE TO INTERVENTION  CO-TEACHING   CHALLENGE BASED LEARNING</vt:lpstr>
      <vt:lpstr>SESSION OBJECTIVES</vt:lpstr>
      <vt:lpstr>What is RTI?</vt:lpstr>
      <vt:lpstr>Tiers of Instruction</vt:lpstr>
      <vt:lpstr>It’s not just about identification…</vt:lpstr>
      <vt:lpstr>Regarless of what we call it…</vt:lpstr>
      <vt:lpstr>Eliminate Practices that Manufacture Low Achievement</vt:lpstr>
      <vt:lpstr>Reorganize Time, Space, and Transitions</vt:lpstr>
      <vt:lpstr>Focusing on Student and Professional Learning</vt:lpstr>
      <vt:lpstr>SHARED RESPONSIBILITY</vt:lpstr>
      <vt:lpstr>What is collaboration?</vt:lpstr>
      <vt:lpstr>Why collaborate?</vt:lpstr>
      <vt:lpstr>Why collaborate? (cont.)</vt:lpstr>
      <vt:lpstr>How does legislation support collaboration in reading/math instruction?  </vt:lpstr>
      <vt:lpstr>How does legislation support collaboration  in reading instruction? (cont.)  </vt:lpstr>
      <vt:lpstr>IDEIA</vt:lpstr>
      <vt:lpstr>To Summarize…</vt:lpstr>
      <vt:lpstr>How can we efficiently communicate student response to intervention?  </vt:lpstr>
      <vt:lpstr>ESSENTIAL COMPONENTS OF RTI</vt:lpstr>
      <vt:lpstr>TEACHING WITHIN THE RTI FRAME</vt:lpstr>
      <vt:lpstr>Goals</vt:lpstr>
      <vt:lpstr>PROBLEM SOVLING APPROACH</vt:lpstr>
      <vt:lpstr>    http://www.wikispaces.com/site/signin?goto=http%3A%2F%2Fwww.wikispaces.com%2F</vt:lpstr>
    </vt:vector>
  </TitlesOfParts>
  <Company>MCVTS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RESPONSE TO INTERVENTION  CO-TEACHING  CHALLENGE BASED LEARNING</dc:title>
  <dc:creator>MacciaT</dc:creator>
  <cp:lastModifiedBy>MacciaT</cp:lastModifiedBy>
  <cp:revision>38</cp:revision>
  <dcterms:created xsi:type="dcterms:W3CDTF">2011-08-08T15:35:36Z</dcterms:created>
  <dcterms:modified xsi:type="dcterms:W3CDTF">2011-08-29T18:21:26Z</dcterms:modified>
</cp:coreProperties>
</file>